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53" r:id="rId5"/>
    <p:sldId id="279" r:id="rId6"/>
    <p:sldId id="304" r:id="rId7"/>
    <p:sldId id="354" r:id="rId8"/>
    <p:sldId id="345" r:id="rId9"/>
    <p:sldId id="357" r:id="rId10"/>
    <p:sldId id="358" r:id="rId11"/>
    <p:sldId id="346" r:id="rId12"/>
    <p:sldId id="347" r:id="rId13"/>
    <p:sldId id="348" r:id="rId14"/>
    <p:sldId id="349" r:id="rId15"/>
    <p:sldId id="350" r:id="rId16"/>
    <p:sldId id="356" r:id="rId17"/>
    <p:sldId id="35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31" r:id="rId26"/>
    <p:sldId id="333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299" r:id="rId38"/>
    <p:sldId id="300" r:id="rId39"/>
    <p:sldId id="317" r:id="rId40"/>
    <p:sldId id="318" r:id="rId41"/>
    <p:sldId id="319" r:id="rId42"/>
    <p:sldId id="320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52" r:id="rId51"/>
  </p:sldIdLst>
  <p:sldSz cx="9144000" cy="6858000" type="screen4x3"/>
  <p:notesSz cx="6805613" cy="99441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58"/>
    <a:srgbClr val="FF4747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>
        <p:scale>
          <a:sx n="60" d="100"/>
          <a:sy n="60" d="100"/>
        </p:scale>
        <p:origin x="-1710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b\Users\bpavlin\Desktop\CEF\Copy%20of%20Broj%20obveznika%20po%20drzavama%20sjedista%20i%20E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Broj obveznika po drzavama sjedista i EU.XLSX]Sheet1!PivotTable1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Fizičke osobe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Sheet1!$A$5:$A$12</c:f>
              <c:multiLvlStrCache>
                <c:ptCount val="6"/>
                <c:lvl>
                  <c:pt idx="0">
                    <c:v>Republika Slovenija</c:v>
                  </c:pt>
                  <c:pt idx="1">
                    <c:v>Savezna Republika Njemačka</c:v>
                  </c:pt>
                  <c:pt idx="2">
                    <c:v>Republika Austrija</c:v>
                  </c:pt>
                  <c:pt idx="3">
                    <c:v>Talijanska Republika (Italija)</c:v>
                  </c:pt>
                  <c:pt idx="4">
                    <c:v>Mađarska</c:v>
                  </c:pt>
                </c:lvl>
                <c:lvl>
                  <c:pt idx="0">
                    <c:v>Top 5</c:v>
                  </c:pt>
                  <c:pt idx="5">
                    <c:v>Ostali</c:v>
                  </c:pt>
                </c:lvl>
              </c:multiLvlStrCache>
            </c:multiLvlStrRef>
          </c:cat>
          <c:val>
            <c:numRef>
              <c:f>Sheet1!$B$5:$B$12</c:f>
              <c:numCache>
                <c:formatCode>General</c:formatCode>
                <c:ptCount val="6"/>
                <c:pt idx="0">
                  <c:v>11249</c:v>
                </c:pt>
                <c:pt idx="1">
                  <c:v>2311</c:v>
                </c:pt>
                <c:pt idx="2">
                  <c:v>1304</c:v>
                </c:pt>
                <c:pt idx="3">
                  <c:v>1220</c:v>
                </c:pt>
                <c:pt idx="4">
                  <c:v>873</c:v>
                </c:pt>
                <c:pt idx="5">
                  <c:v>1868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C-4FD7-BAAD-F289735D573B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Pravne osobe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Sheet1!$A$5:$A$12</c:f>
              <c:multiLvlStrCache>
                <c:ptCount val="6"/>
                <c:lvl>
                  <c:pt idx="0">
                    <c:v>Republika Slovenija</c:v>
                  </c:pt>
                  <c:pt idx="1">
                    <c:v>Savezna Republika Njemačka</c:v>
                  </c:pt>
                  <c:pt idx="2">
                    <c:v>Republika Austrija</c:v>
                  </c:pt>
                  <c:pt idx="3">
                    <c:v>Talijanska Republika (Italija)</c:v>
                  </c:pt>
                  <c:pt idx="4">
                    <c:v>Mađarska</c:v>
                  </c:pt>
                </c:lvl>
                <c:lvl>
                  <c:pt idx="0">
                    <c:v>Top 5</c:v>
                  </c:pt>
                  <c:pt idx="5">
                    <c:v>Ostali</c:v>
                  </c:pt>
                </c:lvl>
              </c:multiLvlStrCache>
            </c:multiLvlStrRef>
          </c:cat>
          <c:val>
            <c:numRef>
              <c:f>Sheet1!$C$5:$C$12</c:f>
              <c:numCache>
                <c:formatCode>General</c:formatCode>
                <c:ptCount val="6"/>
                <c:pt idx="0">
                  <c:v>45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FC-4FD7-BAAD-F289735D5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42016"/>
        <c:axId val="44963456"/>
      </c:barChart>
      <c:catAx>
        <c:axId val="2851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4963456"/>
        <c:crosses val="autoZero"/>
        <c:auto val="1"/>
        <c:lblAlgn val="ctr"/>
        <c:lblOffset val="100"/>
        <c:noMultiLvlLbl val="0"/>
      </c:catAx>
      <c:valAx>
        <c:axId val="449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51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Visibility event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7D2EF-DFD2-4394-BF8E-C18E185AF7C5}" type="datetimeFigureOut">
              <a:rPr lang="hr-HR" smtClean="0"/>
              <a:pPr/>
              <a:t>9.6.2017.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Javno predstavljanje završetka projekta CEF eID 2015-HR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1B837-FADC-4E21-956A-4615318098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8812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Visibility event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AE4B9-0B19-4999-8CF0-FFBAF49980A3}" type="datetimeFigureOut">
              <a:rPr lang="hr-HR" smtClean="0"/>
              <a:pPr/>
              <a:t>9.6.2017.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Javno predstavljanje završetka projekta CEF eID 2015-HR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C563-D4A8-449C-A221-F807694861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10483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C563-D4A8-449C-A221-F80769486166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Javno predstavljanje završetka projekta CEF eID 2015-HR</a:t>
            </a:r>
            <a:endParaRPr lang="hr-HR"/>
          </a:p>
        </p:txBody>
      </p:sp>
      <p:sp>
        <p:nvSpPr>
          <p:cNvPr id="6" name="Rezervirano mjesto zaglavlj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 smtClean="0"/>
              <a:t>Visibility event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19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836" y="6381328"/>
            <a:ext cx="38973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59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1784"/>
            <a:ext cx="435597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0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9490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ekstniOkvir 5"/>
          <p:cNvSpPr txBox="1"/>
          <p:nvPr userDrawn="1"/>
        </p:nvSpPr>
        <p:spPr>
          <a:xfrm>
            <a:off x="5076056" y="548680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Access to Croatian Public e-services within e-Citizens Platform for EU/EEA</a:t>
            </a:r>
            <a:r>
              <a:rPr lang="hr-HR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15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8" y="6419676"/>
            <a:ext cx="81994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60374" y="5983301"/>
            <a:ext cx="8206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„</a:t>
            </a:r>
            <a:r>
              <a:rPr lang="hr-HR" sz="11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hr-HR" sz="11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EU/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co-financed by the European Union's Connecting Europe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endParaRPr lang="hr-HR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4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552"/>
            <a:ext cx="848747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836" y="6381328"/>
            <a:ext cx="38973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94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836" y="6381328"/>
            <a:ext cx="38973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92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1784"/>
            <a:ext cx="435597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836" y="6381328"/>
            <a:ext cx="38973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4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1784"/>
            <a:ext cx="435597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90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1784"/>
            <a:ext cx="435597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69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0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6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3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836" y="6381328"/>
            <a:ext cx="38973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D86A-A7CF-4304-80F9-189C28E7A48D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5123" name="Picture 2" descr="hr_cef__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6718"/>
            <a:ext cx="325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 userDrawn="1"/>
        </p:nvSpPr>
        <p:spPr>
          <a:xfrm>
            <a:off x="5111552" y="5116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Access to Croatian Public e-services within e-Citizens Platform for EU/EEA Citizens</a:t>
            </a:r>
          </a:p>
        </p:txBody>
      </p:sp>
    </p:spTree>
    <p:extLst>
      <p:ext uri="{BB962C8B-B14F-4D97-AF65-F5344CB8AC3E}">
        <p14:creationId xmlns:p14="http://schemas.microsoft.com/office/powerpoint/2010/main" val="15485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hr-HR" sz="1100" kern="1200" baseline="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zzo.gov.hr/e-usluge/MojEKZO" TargetMode="External"/><Relationship Id="rId2" Type="http://schemas.openxmlformats.org/officeDocument/2006/relationships/hyperlink" Target="https://hzzo.gov.hr/e-usluge/MojEKZO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drazen.bozic@uprava.hr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HR/TXT/?uri=CELEX:32014R09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6724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CEF eID projekt</a:t>
            </a:r>
            <a:br>
              <a:rPr lang="hr-H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Omogućavanje </a:t>
            </a:r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 </a:t>
            </a:r>
            <a:r>
              <a:rPr lang="hr-H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hrvatskim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javnim e-uslugama </a:t>
            </a:r>
            <a:r>
              <a:rPr lang="hr-H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građan</a:t>
            </a:r>
            <a:r>
              <a:rPr lang="hr-H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iz EU/EEA</a:t>
            </a:r>
            <a:br>
              <a:rPr lang="hr-H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(engl. 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Croatian Public 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e-services</a:t>
            </a:r>
            <a:r>
              <a:rPr lang="hr-HR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e-Citizens Platform for EU/EEA </a:t>
            </a: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likovni rezultat za europska komis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9676"/>
            <a:ext cx="81994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54771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9. lipnja 2017.</a:t>
            </a:r>
            <a:endParaRPr lang="hr-H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4" y="5983301"/>
            <a:ext cx="8206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„</a:t>
            </a:r>
            <a:r>
              <a:rPr lang="hr-HR" sz="11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hr-HR" sz="11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EU/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hr-HR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co-financed by the European Union's Connecting Europe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endParaRPr lang="hr-HR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 descr="Grb R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011" y="116632"/>
            <a:ext cx="588645" cy="76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251520" y="8791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latin typeface="Times New Roman" pitchFamily="18" charset="0"/>
                <a:cs typeface="Times New Roman" pitchFamily="18" charset="0"/>
              </a:rPr>
              <a:t>REPUBLIKA HRVATSKA</a:t>
            </a:r>
          </a:p>
          <a:p>
            <a:pPr algn="ctr"/>
            <a:r>
              <a:rPr lang="hr-HR" sz="1200" b="1" dirty="0" smtClean="0">
                <a:latin typeface="Times New Roman" pitchFamily="18" charset="0"/>
                <a:cs typeface="Times New Roman" pitchFamily="18" charset="0"/>
              </a:rPr>
              <a:t>MINISTARSTVO UPRAVE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523056" y="1052736"/>
            <a:ext cx="81534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  <a:t>KLJUČNI REZULTATI PROJEKTA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Implementiran europski regulatorni okvir iz domene interoperabilnosti elektroničke identifikacije sukladno </a:t>
            </a: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eIDAS Uredbi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Osigurani 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tehnički i operativni preduvjeti za </a:t>
            </a:r>
            <a:r>
              <a:rPr lang="hr-HR" b="1" u="sng" kern="0" dirty="0">
                <a:solidFill>
                  <a:schemeClr val="tx2"/>
                </a:solidFill>
                <a:latin typeface="Arial"/>
                <a:ea typeface="ＭＳ Ｐゴシック"/>
              </a:rPr>
              <a:t>pristup </a:t>
            </a:r>
            <a:r>
              <a:rPr lang="hr-HR" b="1" u="sng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hrvatskim </a:t>
            </a:r>
            <a:r>
              <a:rPr lang="hr-HR" b="1" u="sng" kern="0" dirty="0">
                <a:solidFill>
                  <a:schemeClr val="tx2"/>
                </a:solidFill>
                <a:latin typeface="Arial"/>
                <a:ea typeface="ＭＳ Ｐゴシック"/>
              </a:rPr>
              <a:t>javnim e-uslugama </a:t>
            </a:r>
            <a:r>
              <a:rPr lang="hr-HR" b="1" u="sng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od strane EU/EEA građana,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uz korištenje njihovih nacionalnih vjerodajnica za elektroničku identifikaciju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Uspostavljen </a:t>
            </a:r>
            <a:r>
              <a:rPr lang="hr-HR" b="1" kern="0" dirty="0" err="1" smtClean="0">
                <a:solidFill>
                  <a:schemeClr val="tx2"/>
                </a:solidFill>
                <a:latin typeface="Arial"/>
                <a:ea typeface="ＭＳ Ｐゴシック"/>
              </a:rPr>
              <a:t>HR.eIDAS</a:t>
            </a: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čvor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kao nadogradnja Nacionalnog identifikacijskog i </a:t>
            </a:r>
            <a:r>
              <a:rPr lang="hr-HR" kern="0" dirty="0" err="1" smtClean="0">
                <a:solidFill>
                  <a:schemeClr val="tx2"/>
                </a:solidFill>
                <a:latin typeface="Arial"/>
                <a:ea typeface="ＭＳ Ｐゴシック"/>
              </a:rPr>
              <a:t>autentifikacijskog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sustava (NIAS) unutar platforme e-Građani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Izvršena prilagodba</a:t>
            </a: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10 hrvatskih javnih e-usluga 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za EU/EEA građane za čiji se pristup mogu koristiti sredstva za elektroničku identifikaciju koja budu izdana u drugim DČ sukladno eIDAS proceduri notifikacije</a:t>
            </a:r>
          </a:p>
        </p:txBody>
      </p:sp>
    </p:spTree>
    <p:extLst>
      <p:ext uri="{BB962C8B-B14F-4D97-AF65-F5344CB8AC3E}">
        <p14:creationId xmlns:p14="http://schemas.microsoft.com/office/powerpoint/2010/main" val="36295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3"/>
          <p:cNvSpPr txBox="1">
            <a:spLocks noChangeArrowheads="1"/>
          </p:cNvSpPr>
          <p:nvPr/>
        </p:nvSpPr>
        <p:spPr bwMode="auto">
          <a:xfrm>
            <a:off x="539552" y="1124744"/>
            <a:ext cx="81534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PROJEKTNI KONZORCIJ - 9 institucija</a:t>
            </a:r>
          </a:p>
          <a:p>
            <a:pPr marR="0" lvl="0" algn="l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altLang="sr-Latn-RS" b="1" u="sng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Koordinator i nositelj projekta:</a:t>
            </a:r>
            <a:endParaRPr lang="hr-HR" altLang="sr-Latn-RS" b="1" kern="0" dirty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marL="358775" marR="0" lvl="0" indent="0">
              <a:lnSpc>
                <a:spcPct val="100000"/>
              </a:lnSpc>
              <a:buClrTx/>
              <a:buSzTx/>
              <a:buNone/>
              <a:tabLst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1. Ministarstvo </a:t>
            </a:r>
            <a:r>
              <a:rPr lang="hr-HR" altLang="sr-Latn-RS" kern="0" dirty="0">
                <a:solidFill>
                  <a:schemeClr val="tx2"/>
                </a:solidFill>
                <a:latin typeface="Arial"/>
                <a:ea typeface="ＭＳ Ｐゴシック"/>
              </a:rPr>
              <a:t>uprave (</a:t>
            </a:r>
            <a:r>
              <a:rPr lang="hr-HR" altLang="sr-Latn-RS" b="1" kern="0" dirty="0">
                <a:solidFill>
                  <a:schemeClr val="tx2"/>
                </a:solidFill>
                <a:latin typeface="Arial"/>
                <a:ea typeface="ＭＳ Ｐゴシック"/>
              </a:rPr>
              <a:t>Uprava za e-Hrvatsku</a:t>
            </a:r>
            <a:r>
              <a:rPr lang="hr-HR" altLang="sr-Latn-RS" kern="0" dirty="0">
                <a:solidFill>
                  <a:schemeClr val="tx2"/>
                </a:solidFill>
                <a:latin typeface="Arial"/>
                <a:ea typeface="ＭＳ Ｐゴシック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hr-HR" altLang="sr-Latn-RS" sz="1100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altLang="sr-Latn-RS" b="1" u="sng" kern="0" dirty="0">
                <a:solidFill>
                  <a:schemeClr val="tx2"/>
                </a:solidFill>
                <a:latin typeface="Arial"/>
                <a:ea typeface="ＭＳ Ｐゴシック"/>
              </a:rPr>
              <a:t>Projektni partneri</a:t>
            </a:r>
            <a:r>
              <a:rPr lang="hr-HR" altLang="sr-Latn-RS" b="1" u="sng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:</a:t>
            </a:r>
            <a:endParaRPr lang="hr-HR" altLang="sr-Latn-RS" b="1" u="sng" kern="0" dirty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2. Financijska agencija </a:t>
            </a:r>
            <a:r>
              <a:rPr lang="hr-HR" altLang="sr-Latn-RS" kern="0" dirty="0">
                <a:solidFill>
                  <a:schemeClr val="tx2"/>
                </a:solidFill>
                <a:latin typeface="Arial"/>
                <a:ea typeface="ＭＳ Ｐゴシック"/>
              </a:rPr>
              <a:t>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FINA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 – tehnički operator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3. Ministarstvo financija, Porezna uprava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PU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 – pružatelj e-usluga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4. Hrvatski zavod za mirovinsko osiguranje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HZMO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5. Hrvatski zavod za zdravstveno osiguranje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HZZO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6. Hrvatska akademska i istraživačka mreža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CARNet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 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7. Sveučilišni računski centar Sveučilišta u Zagrebu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Srce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8. Agencija za visoko  obrazovanje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AZVO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</a:t>
            </a:r>
          </a:p>
          <a:p>
            <a:pPr marL="358775" indent="0">
              <a:buNone/>
              <a:defRPr/>
            </a:pP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9. Hrvatska turistička zajednica (</a:t>
            </a:r>
            <a:r>
              <a:rPr lang="hr-HR" altLang="sr-Latn-R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HTZ</a:t>
            </a:r>
            <a:r>
              <a:rPr lang="hr-HR" altLang="sr-Latn-RS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)</a:t>
            </a:r>
          </a:p>
          <a:p>
            <a:pPr marL="358775" indent="0">
              <a:buNone/>
              <a:defRPr/>
            </a:pPr>
            <a:endParaRPr lang="hr-HR" altLang="sr-Latn-RS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marL="0" indent="0">
              <a:buNone/>
              <a:defRPr/>
            </a:pPr>
            <a:endParaRPr lang="hr-HR" altLang="sr-Latn-RS" kern="0" dirty="0">
              <a:latin typeface="Arial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hr-HR" altLang="sr-Latn-RS" sz="2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hr-HR" alt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12A58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4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539552" y="1124745"/>
            <a:ext cx="82089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lv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POPIS REALIZIRANIH E-USLUGA ZA EU/EEA GRAĐANE</a:t>
            </a: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b="1" kern="0" dirty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Dodjela </a:t>
            </a: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OIB-a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e-Porezna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Elektronički zapis o radno pravnom statusu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HZMO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Zahtjev za izdavanje EKZO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(Europske kartice </a:t>
            </a:r>
            <a:r>
              <a:rPr lang="hr-HR" sz="1800" dirty="0" err="1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zdrav.osig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.) 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HZZO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Prikaz zdravstvenih troškova u prethodnih 12 mjeseci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HZZO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Prijava na diplomske studijske programe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AZVO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Online registracija u </a:t>
            </a: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AAI@</a:t>
            </a:r>
            <a:r>
              <a:rPr lang="hr-HR" sz="1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EduHr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Srce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e-Dnevnik za roditelje i za učenike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CARNet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e-Upis u srednje škole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CARNet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3275" lvl="0" indent="-44132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e-</a:t>
            </a:r>
            <a:r>
              <a:rPr lang="hr-HR" sz="18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Visitor</a:t>
            </a: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za prijavu turističkih gostiju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HTZ</a:t>
            </a:r>
            <a:endParaRPr lang="hr-HR" sz="1800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523056" y="836365"/>
            <a:ext cx="8153400" cy="50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b="1" kern="0" dirty="0" err="1" smtClean="0">
                <a:solidFill>
                  <a:schemeClr val="tx2"/>
                </a:solidFill>
                <a:latin typeface="Arial"/>
                <a:ea typeface="ＭＳ Ｐゴシック"/>
              </a:rPr>
              <a:t>Single</a:t>
            </a: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Access Point – europe.gov.hr </a:t>
            </a:r>
            <a:endParaRPr lang="hr-HR" b="1" kern="0" dirty="0">
              <a:solidFill>
                <a:schemeClr val="tx2"/>
              </a:solidFill>
              <a:latin typeface="Arial"/>
              <a:ea typeface="ＭＳ Ｐゴシック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123"/>
          <a:stretch>
            <a:fillRect/>
          </a:stretch>
        </p:blipFill>
        <p:spPr bwMode="auto">
          <a:xfrm>
            <a:off x="1547664" y="1340768"/>
            <a:ext cx="6070775" cy="453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5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539552" y="1196752"/>
            <a:ext cx="8153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lvl="0" indent="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SMJERNICE I IZAZOVI ZA DALJE …</a:t>
            </a:r>
            <a:endParaRPr lang="hr-HR" b="1" kern="0" dirty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hr-HR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Poticati</a:t>
            </a:r>
            <a:r>
              <a:rPr kumimoji="0" lang="hr-HR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lang="hr-HR" kern="0" noProof="0" dirty="0" smtClean="0">
                <a:solidFill>
                  <a:schemeClr val="tx2"/>
                </a:solidFill>
                <a:latin typeface="Arial"/>
                <a:ea typeface="ＭＳ Ｐゴシック"/>
              </a:rPr>
              <a:t>druga 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tijela i institucije na modernizaciju načina pružanja njihovih usluga online putem – </a:t>
            </a:r>
            <a:r>
              <a:rPr lang="hr-HR" kern="0" smtClean="0">
                <a:solidFill>
                  <a:schemeClr val="tx2"/>
                </a:solidFill>
                <a:latin typeface="Arial"/>
                <a:ea typeface="ＭＳ Ｐゴシック"/>
              </a:rPr>
              <a:t>kroz radionice</a:t>
            </a:r>
            <a:endParaRPr lang="hr-HR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Nastaviti s 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unaprjeđivanjem 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platforme e-Građani </a:t>
            </a:r>
            <a:r>
              <a:rPr lang="hr-HR" kern="0" noProof="0" dirty="0" smtClean="0">
                <a:solidFill>
                  <a:schemeClr val="tx2"/>
                </a:solidFill>
                <a:latin typeface="Arial"/>
                <a:ea typeface="ＭＳ Ｐゴシック"/>
              </a:rPr>
              <a:t>uz 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uključivanje</a:t>
            </a:r>
            <a:r>
              <a:rPr kumimoji="0" lang="hr-HR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novih javnih e-usluga za građane EU/EEA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Omogućiti hrvatskim 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građanima da na isti način mogu 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pristupati javnim e-uslugama </a:t>
            </a:r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u drugim državama EU/EEA korištenjem </a:t>
            </a:r>
            <a:r>
              <a:rPr kumimoji="0" lang="hr-HR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</a:rPr>
              <a:t>naših nacionalnih vjerodajnica uključenih u sustav NIAS – provesti notifikaciju nacionalnih vjerodajnica prema EK, sukladno eIDAS uredbi</a:t>
            </a:r>
            <a:endParaRPr kumimoji="0" lang="hr-HR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76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47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Ministarstvo financija - Porezna uprava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Andreja Krznar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6309"/>
            <a:ext cx="7632848" cy="493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Ministarstvo financija - Porezna uprava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Andreja Krznar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4500"/>
            <a:ext cx="7790772" cy="39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Ministarstvo financija - Porezna uprava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Andreja Krznar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499"/>
            <a:ext cx="7128792" cy="4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Ministarstvo financija - Porezna uprava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Andreja Krznar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28792" cy="48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51520" y="33265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mirovinsko osiguranje Jasminka </a:t>
            </a:r>
            <a:r>
              <a:rPr lang="hr-HR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Jadrić</a:t>
            </a: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112568"/>
          </a:xfrm>
        </p:spPr>
        <p:txBody>
          <a:bodyPr>
            <a:noAutofit/>
          </a:bodyPr>
          <a:lstStyle/>
          <a:p>
            <a:pPr marL="0" indent="0" algn="just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hr-HR" altLang="sr-Latn-RS" sz="20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DNEVNI RED</a:t>
            </a:r>
            <a:endParaRPr lang="hr-H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Uvodni govor</a:t>
            </a:r>
          </a:p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</a:t>
            </a:r>
            <a:r>
              <a:rPr lang="hr-H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Gršić</a:t>
            </a:r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tajnik Središnjeg državnog ureda za razvoj digitalnog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društva</a:t>
            </a:r>
            <a:endParaRPr lang="hr-H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Pozdravni govor</a:t>
            </a:r>
          </a:p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Darko Nekić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tajnik Ministarstva uprave</a:t>
            </a:r>
            <a:endParaRPr lang="hr-H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projekta</a:t>
            </a:r>
          </a:p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Dražen Božić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voditelj 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Projektnog tima CEF eID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2015-HR i načelnik 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Sektora za infrastrukturu u Upravi za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e-Hrvatsku Ministarstva uprave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javnih e-usluga za EU/EEA građane</a:t>
            </a:r>
          </a:p>
          <a:p>
            <a:pPr>
              <a:spcAft>
                <a:spcPts val="1200"/>
              </a:spcAft>
              <a:buNone/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Projektni koordinatori iz partnerskih institucija</a:t>
            </a:r>
            <a:endParaRPr lang="hr-H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22"/>
          <p:cNvSpPr txBox="1">
            <a:spLocks noChangeArrowheads="1"/>
          </p:cNvSpPr>
          <p:nvPr/>
        </p:nvSpPr>
        <p:spPr bwMode="auto">
          <a:xfrm>
            <a:off x="467544" y="1243608"/>
            <a:ext cx="815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2A5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endParaRPr kumimoji="0" lang="hr-HR" altLang="sr-Latn-R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>
          <a:xfrm>
            <a:off x="8388424" y="6433963"/>
            <a:ext cx="658416" cy="365125"/>
          </a:xfrm>
        </p:spPr>
        <p:txBody>
          <a:bodyPr/>
          <a:lstStyle/>
          <a:p>
            <a:fld id="{343BD86A-A7CF-4304-80F9-189C28E7A48D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8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20</a:t>
            </a:fld>
            <a:endParaRPr lang="hr-H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200800" cy="50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251520" y="33265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mirovinsko osiguranje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Jasminka </a:t>
            </a:r>
            <a:r>
              <a:rPr lang="hr-HR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Jadrić</a:t>
            </a: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9" y="1268760"/>
            <a:ext cx="684772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251520" y="33265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mirovinsko osiguranje Jasminka </a:t>
            </a:r>
            <a:r>
              <a:rPr lang="hr-HR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Jadrić</a:t>
            </a: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11536" y="1436172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e-usluge </a:t>
            </a:r>
            <a:r>
              <a:rPr lang="hr-H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HZZO-a u projektu CEF </a:t>
            </a:r>
            <a:r>
              <a:rPr lang="hr-H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</a:t>
            </a:r>
            <a:endParaRPr lang="hr-H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zdravstveno osiguranje Igor Ljubi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32866" y="1691304"/>
            <a:ext cx="8229600" cy="4525963"/>
          </a:xfrm>
        </p:spPr>
        <p:txBody>
          <a:bodyPr>
            <a:normAutofit/>
          </a:bodyPr>
          <a:lstStyle/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Dvije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e-usluge HZZO-a:</a:t>
            </a:r>
          </a:p>
          <a:p>
            <a:pPr lvl="1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Moj EKZO (</a:t>
            </a:r>
            <a:r>
              <a:rPr lang="hr-H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 EHIC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Moji troškovi zdravstvene zaštite (</a:t>
            </a:r>
            <a:r>
              <a:rPr lang="hr-H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Jedinstven URL: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hzzo.gov.hr/e-usluge/MojEKZO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Ključne poruke:</a:t>
            </a:r>
          </a:p>
          <a:p>
            <a:pPr lvl="1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Strancima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omogućena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jednostavna online dostava broja EKZO-a HZZO-u</a:t>
            </a:r>
          </a:p>
          <a:p>
            <a:pPr lvl="1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Strancima koji su liječeni u Hrvatskoj omogućen uvid u strukturu troškova pružene zdravstvene zaštite (pregled, liječenje, lijekovi, pomagala, prijevoz)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18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11536" y="1436172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Moja EKZO (</a:t>
            </a:r>
            <a:r>
              <a:rPr lang="hr-HR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hr-HR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EHIC</a:t>
            </a:r>
            <a:r>
              <a:rPr lang="hr-H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zdravstveno osiguranje Igor Ljubi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32866" y="1691304"/>
            <a:ext cx="8229600" cy="4525963"/>
          </a:xfrm>
        </p:spPr>
        <p:txBody>
          <a:bodyPr>
            <a:normAutofit/>
          </a:bodyPr>
          <a:lstStyle/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Usluga omogućuje </a:t>
            </a:r>
            <a:r>
              <a:rPr lang="hr-HR" sz="2100" dirty="0" err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 registraciju Europske kartice zdravstvenog osiguranja (EKZO) stranca, odnosno državljana Europske unije, s ciljem učinkovitijeg praćenja pruženih usluga neodgodive zdravstvene zaštite.</a:t>
            </a:r>
          </a:p>
          <a:p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Funkcionalnosti:</a:t>
            </a:r>
          </a:p>
          <a:p>
            <a:pPr lvl="1"/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Stvaranje korisničkog profila (prilikom prve prijave)</a:t>
            </a:r>
          </a:p>
          <a:p>
            <a:pPr lvl="1"/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Unos EKZO-a u korisnički profil „Moja EKZO”</a:t>
            </a:r>
          </a:p>
          <a:p>
            <a:pPr lvl="1"/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Moguće je unijeti do tri (3) EKZO-a, bez obzira jesu li do tog trenutka korištene za pokriće troškova liječenja u Hrvatskoj</a:t>
            </a:r>
          </a:p>
          <a:p>
            <a:pPr lvl="1"/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Uklanjanje EKZO-a iz korisničkog profila „Moja EKZO”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06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zdravstveno osiguranje Igor Ljubi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9281"/>
            <a:ext cx="7560840" cy="42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zdravstveno osiguranje Igor Ljubi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6" y="1556791"/>
            <a:ext cx="7428664" cy="4176131"/>
          </a:xfrm>
        </p:spPr>
      </p:pic>
    </p:spTree>
    <p:extLst>
      <p:ext uri="{BB962C8B-B14F-4D97-AF65-F5344CB8AC3E}">
        <p14:creationId xmlns:p14="http://schemas.microsoft.com/office/powerpoint/2010/main" val="17566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Naziv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usluge u sustavu e-Građani: Središnja prijava na diplomske studijske programe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Razina sigurnosti: 2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Opis usluge: 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omogućavanje prijave diplomskih studijskih programa građanima EU – putem Nacionalnog informacijskog sustava prijava na diplomske studije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mogućnost izbora do 10 diplomskih studijskih programa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kandidatima vidljivi svi elementi uvjeta upisa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nakon završetka roka prijava – objava rang lista i dodjeljivanje upisnog broja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smanjeno administriranje i troškovi kandidata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transparentnost upisnog postupka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studijske programe mogu prijavljivati državljani EU koji imaju valjanu vjerodajnicu </a:t>
            </a:r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321713"/>
            <a:ext cx="2008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Ukratko </a:t>
            </a:r>
            <a:r>
              <a:rPr lang="hr-H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usluzi</a:t>
            </a:r>
            <a:endParaRPr lang="hr-HR" sz="2000" dirty="0">
              <a:solidFill>
                <a:srgbClr val="1F497D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51520" y="33265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Agencija za znanost i visoko obrazovanje Višnja Francetić</a:t>
            </a:r>
          </a:p>
        </p:txBody>
      </p:sp>
    </p:spTree>
    <p:extLst>
      <p:ext uri="{BB962C8B-B14F-4D97-AF65-F5344CB8AC3E}">
        <p14:creationId xmlns:p14="http://schemas.microsoft.com/office/powerpoint/2010/main" val="21286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0"/>
          <a:stretch/>
        </p:blipFill>
        <p:spPr bwMode="auto">
          <a:xfrm>
            <a:off x="1043608" y="1628801"/>
            <a:ext cx="720080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51520" y="33265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Agencija za znanost i visoko obrazovanje Višnja Francetić</a:t>
            </a:r>
          </a:p>
        </p:txBody>
      </p:sp>
    </p:spTree>
    <p:extLst>
      <p:ext uri="{BB962C8B-B14F-4D97-AF65-F5344CB8AC3E}">
        <p14:creationId xmlns:p14="http://schemas.microsoft.com/office/powerpoint/2010/main" val="19142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Nadograđene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Dnevnik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učenike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Potvrde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Upisi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spajanje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NIAS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infrastrukturni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Dnevnik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učenike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hr-H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Dnevnik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web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aplikacija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vođenje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razredne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knjige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elektroničkom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Moguć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pregled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učeničkih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ocjena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bilješki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izostanaka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planiranih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ispita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Zahtjevana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razina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sigurnosti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autentifikacije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2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omogućeno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Dnevnika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građane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EU/EEA/CH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nacionalnim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vjerodajnicama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1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51520" y="33265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akademska i istraživačka mreža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Nataša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Glavor</a:t>
            </a:r>
            <a:endParaRPr lang="hr-HR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1"/>
            <a:ext cx="8229600" cy="4274096"/>
          </a:xfrm>
        </p:spPr>
      </p:pic>
      <p:sp>
        <p:nvSpPr>
          <p:cNvPr id="7" name="Pravokutnik 6"/>
          <p:cNvSpPr/>
          <p:nvPr/>
        </p:nvSpPr>
        <p:spPr>
          <a:xfrm>
            <a:off x="251520" y="33265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akademska i istraživačka mreža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Nataša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Glavor</a:t>
            </a:r>
            <a:endParaRPr lang="hr-HR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971600" y="2722275"/>
            <a:ext cx="72191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tajnik Bernard Gršić </a:t>
            </a:r>
            <a:endParaRPr lang="hr-HR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Središnji državni ured </a:t>
            </a:r>
            <a:r>
              <a:rPr lang="hr-H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razvoj digitalnog </a:t>
            </a:r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društva </a:t>
            </a:r>
            <a:endParaRPr lang="hr-H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11536" y="1436172"/>
            <a:ext cx="12442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</a:t>
            </a:r>
            <a:endParaRPr lang="hr-H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generiranja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elektroničke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učeničkom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svrhu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Uredbom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organizacijskim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standardima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povezivanjem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informacijsku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infrastrukturu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Zahtjevana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razina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sigurnosti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el.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autentifikacije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omogućeno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učeničkom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građane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EU/EEA/CH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vjerodajnicama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akademska i istraživačka mreža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Glavor</a:t>
            </a:r>
            <a:endParaRPr lang="hr-HR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11536" y="143617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Izgled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</a:t>
            </a:r>
            <a:endParaRPr lang="hr-H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16" y="1620838"/>
            <a:ext cx="3177620" cy="4496734"/>
          </a:xfrm>
        </p:spPr>
      </p:pic>
      <p:sp>
        <p:nvSpPr>
          <p:cNvPr id="7" name="Pravokutnik 6"/>
          <p:cNvSpPr/>
          <p:nvPr/>
        </p:nvSpPr>
        <p:spPr>
          <a:xfrm>
            <a:off x="251520" y="33265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akademska i istraživačka mreža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Nataša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Glavor</a:t>
            </a:r>
            <a:endParaRPr lang="hr-HR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11536" y="1436172"/>
            <a:ext cx="26581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endParaRPr lang="hr-H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11536" y="2348880"/>
            <a:ext cx="8229600" cy="2898893"/>
          </a:xfrm>
        </p:spPr>
        <p:txBody>
          <a:bodyPr>
            <a:normAutofit/>
          </a:bodyPr>
          <a:lstStyle/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Nacionalni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informacijski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sustav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prijava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upisa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Omogućuje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izbor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obrazovnog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provođenje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postupka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upisa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Zahtjevana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razina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sigurnosti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el.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autentifikacije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je 2 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PIN-a)</a:t>
            </a:r>
          </a:p>
          <a:p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omogućena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prijava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upis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građanima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EU/EEA/CH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nacionalnim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vjerodajnicama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akademska i istraživačka mreža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Nataša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Glavor</a:t>
            </a:r>
            <a:endParaRPr lang="hr-HR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11536" y="1436172"/>
            <a:ext cx="336342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registracijski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obrazac</a:t>
            </a:r>
            <a:endParaRPr lang="hr-H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977971" cy="3744416"/>
          </a:xfrm>
        </p:spPr>
      </p:pic>
      <p:sp>
        <p:nvSpPr>
          <p:cNvPr id="10" name="Pravokutnik 9"/>
          <p:cNvSpPr/>
          <p:nvPr/>
        </p:nvSpPr>
        <p:spPr>
          <a:xfrm>
            <a:off x="251520" y="33265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</a:t>
            </a:r>
          </a:p>
          <a:p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akademska i istraživačka mreža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Nataša </a:t>
            </a:r>
            <a:r>
              <a:rPr lang="hr-HR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Glavor</a:t>
            </a:r>
            <a:endParaRPr lang="hr-HR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pPr marL="285750" indent="-285750"/>
            <a:endParaRPr lang="hr-HR" sz="16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34</a:t>
            </a:fld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611560" y="1628800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&gt; 630 usluga na raspolaganju vlasnicima e-identiteta koje izdaje &gt;230 matičnih </a:t>
            </a:r>
            <a:r>
              <a:rPr lang="hr-HR" sz="2000" dirty="0" smtClean="0"/>
              <a:t>ustanova;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e-identitet u sustavu AAI@</a:t>
            </a:r>
            <a:r>
              <a:rPr lang="hr-HR" sz="2000" dirty="0" err="1"/>
              <a:t>EduHr</a:t>
            </a:r>
            <a:r>
              <a:rPr lang="hr-HR" sz="2000" dirty="0"/>
              <a:t> je jedna od vjerodajnica koje NIAS </a:t>
            </a:r>
            <a:r>
              <a:rPr lang="hr-HR" sz="2000" dirty="0" smtClean="0"/>
              <a:t>prihvaća;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Srce </a:t>
            </a:r>
            <a:r>
              <a:rPr lang="hr-HR" sz="2000" dirty="0"/>
              <a:t>razvija sustav i koordinira njegov rad u suradnji sa zajednicom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Home for </a:t>
            </a:r>
            <a:r>
              <a:rPr lang="hr-HR" sz="2000" dirty="0" err="1"/>
              <a:t>homeless</a:t>
            </a:r>
            <a:r>
              <a:rPr lang="hr-HR" sz="2000" dirty="0"/>
              <a:t> servis u AAI@</a:t>
            </a:r>
            <a:r>
              <a:rPr lang="hr-HR" sz="2000" dirty="0" err="1"/>
              <a:t>EduHr</a:t>
            </a:r>
            <a:r>
              <a:rPr lang="hr-HR" sz="2000" dirty="0"/>
              <a:t> - dodjela e-identiteta znanstvenicima bez matične ustanove; dostupan kroz NIAS, sada i građanima EU</a:t>
            </a:r>
          </a:p>
          <a:p>
            <a:endParaRPr lang="hr-HR" sz="2000" dirty="0" smtClean="0"/>
          </a:p>
          <a:p>
            <a:r>
              <a:rPr lang="hr-HR" sz="2000" dirty="0" smtClean="0"/>
              <a:t>Daljnji </a:t>
            </a:r>
            <a:r>
              <a:rPr lang="hr-HR" sz="2000" dirty="0"/>
              <a:t>razvoj</a:t>
            </a:r>
          </a:p>
          <a:p>
            <a:r>
              <a:rPr lang="hr-HR" sz="2000" dirty="0"/>
              <a:t>razvoj posredničkog sustava koji bi svim uslugama iz sustava AAI@</a:t>
            </a:r>
            <a:r>
              <a:rPr lang="hr-HR" sz="2000" dirty="0" err="1"/>
              <a:t>EduHr</a:t>
            </a:r>
            <a:r>
              <a:rPr lang="hr-HR" sz="2000" dirty="0"/>
              <a:t> omogućio korištenje vjerodajnica građana EU prilikom </a:t>
            </a:r>
            <a:r>
              <a:rPr lang="hr-HR" sz="2000" dirty="0" err="1"/>
              <a:t>autentikacije</a:t>
            </a:r>
            <a:endParaRPr lang="hr-HR" sz="2000" dirty="0"/>
          </a:p>
        </p:txBody>
      </p:sp>
      <p:sp>
        <p:nvSpPr>
          <p:cNvPr id="8" name="Pravokutnik 7"/>
          <p:cNvSpPr/>
          <p:nvPr/>
        </p:nvSpPr>
        <p:spPr>
          <a:xfrm>
            <a:off x="251520" y="332656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Sveučilišni računski centar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Milinović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pPr marL="285750" indent="-285750"/>
            <a:endParaRPr lang="hr-HR" sz="16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35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644834" y="1268760"/>
            <a:ext cx="338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sr-Latn-RS" b="1" dirty="0"/>
              <a:t>Home for homeless u </a:t>
            </a:r>
            <a:r>
              <a:rPr lang="en-US" altLang="sr-Latn-RS" b="1" dirty="0" err="1"/>
              <a:t>AAI@EduHr</a:t>
            </a:r>
            <a:endParaRPr lang="hr-HR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659074"/>
            <a:ext cx="6804047" cy="4218198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Sveučilišni računski centar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Milinović 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36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Hrvatska turistička zajednica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Vedrana </a:t>
            </a:r>
            <a:r>
              <a:rPr lang="hr-HR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Čuljak</a:t>
            </a:r>
            <a:endParaRPr lang="hr-HR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Dostupne e-usluge građanima EU/EEA putem sustava </a:t>
            </a:r>
            <a:r>
              <a:rPr lang="hr-HR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eVisitor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hr-H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Prijava i odjava turista s ciljem izvršavanja zakonske obveze</a:t>
            </a:r>
          </a:p>
          <a:p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Automatski obračun boravišne pristojbe na temelju prijave i odjave turista te automatska izrada uplatnice</a:t>
            </a:r>
          </a:p>
          <a:p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Pregled statističkih podataka o turistima i objektima</a:t>
            </a:r>
          </a:p>
          <a:p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Automatsko obavještavanje obveznika o nastalim promjenama unutar sustava te automatsko slanje podsjetnika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13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37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Hrvatska turistička zajednica </a:t>
            </a:r>
          </a:p>
          <a:p>
            <a:r>
              <a:rPr lang="hr-H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Vedrana </a:t>
            </a:r>
            <a:r>
              <a:rPr lang="hr-HR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Čuljak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Doprinos sustava </a:t>
            </a:r>
            <a:r>
              <a:rPr lang="hr-HR" sz="2300" dirty="0" err="1">
                <a:latin typeface="Arial" panose="020B0604020202020204" pitchFamily="34" charset="0"/>
                <a:cs typeface="Arial" panose="020B0604020202020204" pitchFamily="34" charset="0"/>
              </a:rPr>
              <a:t>eVisitor</a:t>
            </a: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 projektu </a:t>
            </a:r>
            <a:r>
              <a:rPr lang="hr-H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CEF: </a:t>
            </a:r>
          </a:p>
          <a:p>
            <a:pPr marL="0" indent="0">
              <a:buNone/>
            </a:pPr>
            <a:endParaRPr lang="hr-H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Omogućavanje fizičkim stranim državljanima (EU/EEA) pristup sustavu </a:t>
            </a:r>
            <a:r>
              <a:rPr lang="hr-HR" sz="1900" dirty="0" err="1">
                <a:latin typeface="Arial" panose="020B0604020202020204" pitchFamily="34" charset="0"/>
                <a:cs typeface="Arial" panose="020B0604020202020204" pitchFamily="34" charset="0"/>
              </a:rPr>
              <a:t>eVisitor</a:t>
            </a: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 bez potrebe osobnog dolaska radi preuzimanja korisničkih podataka, odnosno automatska identifikacija i </a:t>
            </a:r>
            <a:r>
              <a:rPr lang="hr-HR" sz="1900" dirty="0" err="1">
                <a:latin typeface="Arial" panose="020B0604020202020204" pitchFamily="34" charset="0"/>
                <a:cs typeface="Arial" panose="020B0604020202020204" pitchFamily="34" charset="0"/>
              </a:rPr>
              <a:t>autentifikacija</a:t>
            </a: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 putem vjerodajnica stranih usluga</a:t>
            </a:r>
          </a:p>
          <a:p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Broj potencijalnih korisnika kroz sustav </a:t>
            </a:r>
            <a:r>
              <a:rPr lang="hr-HR" sz="1900" dirty="0" err="1">
                <a:latin typeface="Arial" panose="020B0604020202020204" pitchFamily="34" charset="0"/>
                <a:cs typeface="Arial" panose="020B0604020202020204" pitchFamily="34" charset="0"/>
              </a:rPr>
              <a:t>eVisitor</a:t>
            </a: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22 članice država EU/EEA</a:t>
            </a:r>
          </a:p>
          <a:p>
            <a:pPr lvl="1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18.825 fizičkih osoba:</a:t>
            </a:r>
          </a:p>
          <a:p>
            <a:pPr lvl="2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11.249 – Slovenija</a:t>
            </a:r>
          </a:p>
          <a:p>
            <a:pPr lvl="2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2.311 – Njemačka</a:t>
            </a:r>
          </a:p>
          <a:p>
            <a:pPr lvl="2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1.304 – Austrija</a:t>
            </a:r>
          </a:p>
          <a:p>
            <a:pPr lvl="2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1.220 – Italija</a:t>
            </a:r>
          </a:p>
          <a:p>
            <a:pPr lvl="2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873 - Mađarska</a:t>
            </a:r>
          </a:p>
          <a:p>
            <a:pPr lvl="2"/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...ostali…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30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38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Hrvatska turistička zajednica </a:t>
            </a:r>
          </a:p>
          <a:p>
            <a:r>
              <a:rPr lang="hr-H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Vedrana </a:t>
            </a:r>
            <a:r>
              <a:rPr lang="hr-HR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Čuljak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7" name="Chart 5">
            <a:extLst>
              <a:ext uri="{FF2B5EF4-FFF2-40B4-BE49-F238E27FC236}">
                <a16:creationId xmlns="" xmlns:a16="http://schemas.microsoft.com/office/drawing/2014/main" id="{AA47E2EC-CA35-4C77-836B-434CEEC29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380801"/>
              </p:ext>
            </p:extLst>
          </p:nvPr>
        </p:nvGraphicFramePr>
        <p:xfrm>
          <a:off x="457200" y="1852612"/>
          <a:ext cx="8229599" cy="35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6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39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Hrvatska turistička zajednica </a:t>
            </a:r>
          </a:p>
          <a:p>
            <a:r>
              <a:rPr lang="hr-H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Vedrana </a:t>
            </a:r>
            <a:r>
              <a:rPr lang="hr-HR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Čuljak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906A7951-0BF4-49BE-AAB9-B1D8F219C9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132039" cy="47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971600" y="2722275"/>
            <a:ext cx="72191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tajnik Darko Nekić</a:t>
            </a:r>
          </a:p>
          <a:p>
            <a:pPr algn="ctr"/>
            <a:endParaRPr lang="hr-H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uprave</a:t>
            </a:r>
            <a:endParaRPr lang="hr-H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40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51520" y="155679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  <a:t>Ključne aktivnosti Fine 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95536" y="2171644"/>
            <a:ext cx="7992888" cy="190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66700" algn="just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Prilagodba NIAS-a zahtjevima </a:t>
            </a:r>
            <a:r>
              <a:rPr lang="hr-HR" kern="0" dirty="0" err="1">
                <a:solidFill>
                  <a:schemeClr val="tx2"/>
                </a:solidFill>
                <a:latin typeface="Arial"/>
                <a:ea typeface="ＭＳ Ｐゴシック"/>
              </a:rPr>
              <a:t>eIDAS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 Uredbe na operativnom i tehničkom nivou</a:t>
            </a:r>
          </a:p>
          <a:p>
            <a:pPr marL="628650" lvl="1" indent="-266700" algn="just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Integracije </a:t>
            </a:r>
            <a:r>
              <a:rPr lang="en-US" kern="0" dirty="0">
                <a:solidFill>
                  <a:schemeClr val="tx2"/>
                </a:solidFill>
                <a:latin typeface="Arial"/>
                <a:ea typeface="ＭＳ Ｐゴシック"/>
              </a:rPr>
              <a:t>NIAS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-a</a:t>
            </a:r>
            <a:r>
              <a:rPr lang="en-US" kern="0" dirty="0">
                <a:solidFill>
                  <a:schemeClr val="tx2"/>
                </a:solidFill>
                <a:latin typeface="Arial"/>
                <a:ea typeface="ＭＳ Ｐゴシック"/>
              </a:rPr>
              <a:t> 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sa HR </a:t>
            </a:r>
            <a:r>
              <a:rPr lang="en-US" kern="0" dirty="0" err="1">
                <a:solidFill>
                  <a:schemeClr val="tx2"/>
                </a:solidFill>
                <a:latin typeface="Arial"/>
                <a:ea typeface="ＭＳ Ｐゴシック"/>
              </a:rPr>
              <a:t>eIDAS</a:t>
            </a:r>
            <a:r>
              <a:rPr lang="en-US" kern="0" dirty="0">
                <a:solidFill>
                  <a:schemeClr val="tx2"/>
                </a:solidFill>
                <a:latin typeface="Arial"/>
                <a:ea typeface="ＭＳ Ｐゴシック"/>
              </a:rPr>
              <a:t> 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čvorom i e-servisima partnera</a:t>
            </a:r>
          </a:p>
          <a:p>
            <a:pPr marL="628650" lvl="1" indent="-266700" algn="just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Edukacije i podrška partnerima</a:t>
            </a:r>
          </a:p>
          <a:p>
            <a:pPr marL="628650" lvl="1" indent="-266700" algn="just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Podrška upravljanju projektom</a:t>
            </a:r>
          </a:p>
        </p:txBody>
      </p:sp>
    </p:spTree>
    <p:extLst>
      <p:ext uri="{BB962C8B-B14F-4D97-AF65-F5344CB8AC3E}">
        <p14:creationId xmlns:p14="http://schemas.microsoft.com/office/powerpoint/2010/main" val="19485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41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95536" y="1556791"/>
            <a:ext cx="6404317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4000"/>
              </a:lnSpc>
              <a:spcAft>
                <a:spcPts val="1200"/>
              </a:spcAft>
              <a:defRPr/>
            </a:pPr>
            <a:r>
              <a:rPr lang="hr-HR" b="1" kern="0" dirty="0">
                <a:latin typeface="Arial"/>
                <a:ea typeface="ＭＳ Ｐゴシック"/>
              </a:rPr>
              <a:t>SHEMATSKI PRIKAZ – ARHITEKTURA, DIONICI I ULOGE</a:t>
            </a:r>
          </a:p>
        </p:txBody>
      </p:sp>
      <p:pic>
        <p:nvPicPr>
          <p:cNvPr id="7" name="Picture 2" descr="CEFeID-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17" y="1969419"/>
            <a:ext cx="7128792" cy="42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42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95536" y="1556791"/>
            <a:ext cx="6404317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4000"/>
              </a:lnSpc>
              <a:spcAft>
                <a:spcPts val="1200"/>
              </a:spcAft>
              <a:defRPr/>
            </a:pPr>
            <a:r>
              <a:rPr lang="hr-HR" b="1" kern="0" dirty="0">
                <a:latin typeface="Arial"/>
                <a:ea typeface="ＭＳ Ｐゴシック"/>
              </a:rPr>
              <a:t>SHEMATSKI PRIKAZ – ARHITEKTURA, DIONICI I ULOGE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26" y="1484784"/>
            <a:ext cx="79809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43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"/>
          <a:stretch>
            <a:fillRect/>
          </a:stretch>
        </p:blipFill>
        <p:spPr bwMode="auto">
          <a:xfrm>
            <a:off x="251520" y="2060848"/>
            <a:ext cx="8496944" cy="305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2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44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88448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45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39552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22671"/>
            <a:ext cx="834071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46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366986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rezultata projekta  Financijska agencija </a:t>
            </a:r>
          </a:p>
          <a:p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Jagoda Salopek</a:t>
            </a:r>
            <a:endParaRPr lang="hr-H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39552" y="158379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  <a:t>Idemo </a:t>
            </a:r>
            <a:r>
              <a:rPr lang="hr-HR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i dalje </a:t>
            </a:r>
            <a: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  <a:t>...</a:t>
            </a:r>
            <a:b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</a:br>
            <a:endParaRPr lang="hr-HR" b="1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r>
              <a:rPr lang="hr-HR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POZIV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: CEF-TC-2017-1: </a:t>
            </a:r>
            <a:r>
              <a:rPr lang="hr-HR" kern="0" dirty="0" err="1">
                <a:solidFill>
                  <a:schemeClr val="tx2"/>
                </a:solidFill>
                <a:latin typeface="Arial"/>
                <a:ea typeface="ＭＳ Ｐゴシック"/>
              </a:rPr>
              <a:t>eIdentification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 (</a:t>
            </a:r>
            <a:r>
              <a:rPr lang="hr-HR" kern="0" dirty="0" err="1">
                <a:solidFill>
                  <a:schemeClr val="tx2"/>
                </a:solidFill>
                <a:latin typeface="Arial"/>
                <a:ea typeface="ＭＳ Ｐゴシック"/>
              </a:rPr>
              <a:t>eID</a:t>
            </a:r>
            <a:r>
              <a:rPr lang="hr-HR" kern="0" dirty="0">
                <a:solidFill>
                  <a:schemeClr val="tx2"/>
                </a:solidFill>
                <a:latin typeface="Arial"/>
                <a:ea typeface="ＭＳ Ｐゴシック"/>
              </a:rPr>
              <a:t>) &amp; </a:t>
            </a:r>
            <a:r>
              <a:rPr lang="hr-HR" kern="0" dirty="0" err="1">
                <a:solidFill>
                  <a:schemeClr val="tx2"/>
                </a:solidFill>
                <a:latin typeface="Arial"/>
                <a:ea typeface="ＭＳ Ｐゴシック"/>
              </a:rPr>
              <a:t>eSignature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93019" y="2295881"/>
            <a:ext cx="8064896" cy="351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0" fontAlgn="base" hangingPunct="0">
              <a:lnSpc>
                <a:spcPct val="124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endParaRPr lang="hr-HR" b="1" kern="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lvl="1" indent="0" eaLnBrk="0" fontAlgn="base" hangingPunct="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hr-HR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PROJEKT</a:t>
            </a:r>
            <a:r>
              <a:rPr lang="hr-HR" b="1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hr-HR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b="1" kern="0" dirty="0" err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ePIC</a:t>
            </a:r>
            <a:r>
              <a:rPr lang="en-US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 Electronic Public Identification Croatia</a:t>
            </a:r>
            <a:endParaRPr lang="hr-HR" b="1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PARTNERI: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Fina</a:t>
            </a:r>
            <a:endParaRPr lang="hr-HR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             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Ministarstvo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unutarnjih poslova </a:t>
            </a:r>
          </a:p>
          <a:p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              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Ministarstvo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mora, prometa i infrastrukture                       	        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Ministarstvo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graditeljstva i </a:t>
            </a:r>
            <a:r>
              <a:rPr lang="vi-VN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prostornog uređenja</a:t>
            </a:r>
            <a:endParaRPr lang="hr-HR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        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Ministarstvo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pravosuđa </a:t>
            </a:r>
          </a:p>
          <a:p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        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Narodne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novine </a:t>
            </a:r>
          </a:p>
          <a:p>
            <a:pPr marL="0" lvl="1" indent="0" eaLnBrk="0" fontAlgn="base" hangingPunct="0">
              <a:lnSpc>
                <a:spcPct val="124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PRORAČUN: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U</a:t>
            </a:r>
            <a:r>
              <a:rPr lang="hr-HR" altLang="sr-Latn-RS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kupno</a:t>
            </a:r>
            <a:r>
              <a:rPr lang="hr-HR" altLang="sr-Latn-RS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505.407 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hr-HR" altLang="sr-Latn-RS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EK sufinancira 379.056 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hr-HR" altLang="sr-Latn-RS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lvl="1" indent="0" eaLnBrk="0" fontAlgn="base" hangingPunct="0">
              <a:lnSpc>
                <a:spcPct val="124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TRAJANJE: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1.2.2018.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 </a:t>
            </a:r>
            <a:r>
              <a:rPr lang="hr-HR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31.1.2019. </a:t>
            </a:r>
            <a:r>
              <a:rPr lang="hr-HR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godine</a:t>
            </a:r>
          </a:p>
        </p:txBody>
      </p:sp>
    </p:spTree>
    <p:extLst>
      <p:ext uri="{BB962C8B-B14F-4D97-AF65-F5344CB8AC3E}">
        <p14:creationId xmlns:p14="http://schemas.microsoft.com/office/powerpoint/2010/main" val="41059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3271" y="1484784"/>
            <a:ext cx="777916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hr-HR" altLang="sr-Latn-RS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  <a:p>
            <a:pPr marL="0" indent="0" algn="ctr">
              <a:buNone/>
            </a:pPr>
            <a:endParaRPr lang="hr-HR" altLang="sr-Latn-R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altLang="sr-Latn-R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 marL="0" indent="0" algn="ctr">
              <a:buNone/>
            </a:pPr>
            <a:r>
              <a:rPr lang="hr-HR" altLang="sr-Latn-R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Dražen Božić, voditelj projekta CEF eID 2015-HR</a:t>
            </a:r>
          </a:p>
          <a:p>
            <a:pPr marL="0" indent="0" algn="ctr">
              <a:buNone/>
            </a:pPr>
            <a:r>
              <a:rPr lang="hr-HR" altLang="sr-Latn-RS" kern="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drazen.bozic</a:t>
            </a:r>
            <a:r>
              <a:rPr lang="hr-HR" altLang="sr-Latn-RS" kern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hr-HR" altLang="sr-Latn-RS" kern="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uprava.hr</a:t>
            </a:r>
            <a:endParaRPr lang="hr-HR" altLang="sr-Latn-R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altLang="sr-Latn-R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altLang="sr-Latn-R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marL="0" indent="0" algn="ctr">
              <a:buNone/>
            </a:pPr>
            <a:r>
              <a:rPr lang="hr-HR" altLang="sr-Latn-R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MINISTARSTVO UPRAVE</a:t>
            </a:r>
          </a:p>
          <a:p>
            <a:pPr marL="0" indent="0" algn="ctr">
              <a:buNone/>
            </a:pPr>
            <a:r>
              <a:rPr lang="hr-HR" altLang="sr-Latn-R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Uprava za e-Hrvatsku</a:t>
            </a:r>
          </a:p>
          <a:p>
            <a:pPr marL="0" indent="0" algn="ctr">
              <a:buNone/>
            </a:pPr>
            <a:r>
              <a:rPr lang="hr-HR" altLang="sr-Latn-R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10000 ZAGREB</a:t>
            </a:r>
          </a:p>
          <a:p>
            <a:pPr marL="0" indent="0" algn="ctr">
              <a:buNone/>
            </a:pPr>
            <a:r>
              <a:rPr lang="hr-HR" altLang="sr-Latn-R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Maksimirska 63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445224"/>
            <a:ext cx="820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kern="0" dirty="0">
                <a:solidFill>
                  <a:srgbClr val="012A58"/>
                </a:solidFill>
                <a:latin typeface="Arial"/>
                <a:ea typeface="ＭＳ Ｐゴシック"/>
              </a:rPr>
              <a:t>IZJAVA O ODGOVORNOSTI: Isključivu odgovornost za ovu publikaciju </a:t>
            </a:r>
            <a:r>
              <a:rPr lang="hr-HR" sz="1200" i="1" kern="0" dirty="0" smtClean="0">
                <a:solidFill>
                  <a:srgbClr val="012A58"/>
                </a:solidFill>
                <a:latin typeface="Arial"/>
                <a:ea typeface="ＭＳ Ｐゴシック"/>
              </a:rPr>
              <a:t>preuzima autor. Europska</a:t>
            </a:r>
            <a:r>
              <a:rPr lang="hr-HR" sz="1200" i="1" kern="0" dirty="0">
                <a:solidFill>
                  <a:srgbClr val="012A58"/>
                </a:solidFill>
                <a:latin typeface="Arial"/>
                <a:ea typeface="ＭＳ Ｐゴシック"/>
              </a:rPr>
              <a:t> unija nije odgovorna za bilo kakvu uporabu podataka nastalih od informacija sadržanih u publikaciji.</a:t>
            </a:r>
          </a:p>
        </p:txBody>
      </p:sp>
    </p:spTree>
    <p:extLst>
      <p:ext uri="{BB962C8B-B14F-4D97-AF65-F5344CB8AC3E}">
        <p14:creationId xmlns:p14="http://schemas.microsoft.com/office/powerpoint/2010/main" val="29048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BD86A-A7CF-4304-80F9-189C28E7A48D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953269" y="2249864"/>
            <a:ext cx="721913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Voditelj Projektnog </a:t>
            </a:r>
            <a:r>
              <a:rPr lang="hr-H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 CEF eID </a:t>
            </a:r>
            <a:r>
              <a:rPr lang="hr-H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</a:p>
          <a:p>
            <a:pPr algn="ctr"/>
            <a:endParaRPr lang="hr-H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 Božić</a:t>
            </a:r>
          </a:p>
          <a:p>
            <a:pPr algn="ctr"/>
            <a:endParaRPr lang="hr-H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načelnik </a:t>
            </a:r>
            <a:r>
              <a:rPr lang="hr-H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Sektora za </a:t>
            </a: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infrastrukturu</a:t>
            </a:r>
          </a:p>
          <a:p>
            <a:pPr algn="ctr">
              <a:spcAft>
                <a:spcPts val="600"/>
              </a:spcAft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uprave</a:t>
            </a:r>
          </a:p>
          <a:p>
            <a:pPr algn="ctr">
              <a:spcAft>
                <a:spcPts val="600"/>
              </a:spcAft>
            </a:pPr>
            <a:r>
              <a:rPr lang="hr-H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e-Hrvatsku</a:t>
            </a:r>
          </a:p>
          <a:p>
            <a:pPr algn="ctr"/>
            <a:endParaRPr lang="hr-H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467544" y="980728"/>
            <a:ext cx="81534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SUSTAV </a:t>
            </a: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e-GRAĐANI</a:t>
            </a:r>
            <a:endParaRPr lang="hr-HR" sz="1800" b="1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lvl="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Sustav</a:t>
            </a:r>
            <a:r>
              <a:rPr lang="hr-HR" sz="1800" b="1" kern="0" noProof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r-HR" sz="1800" b="1" kern="0" noProof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e-Građani</a:t>
            </a:r>
            <a:r>
              <a:rPr lang="hr-HR" sz="1800" kern="0" noProof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r-HR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započeo s 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produkcijskim radom </a:t>
            </a:r>
            <a:r>
              <a:rPr lang="hr-HR" sz="1800" kern="0" noProof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10. lipnja </a:t>
            </a:r>
            <a:r>
              <a:rPr lang="hr-HR" sz="1800" kern="0" noProof="0" dirty="0" err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2014</a:t>
            </a:r>
            <a:r>
              <a:rPr lang="hr-HR" sz="1800" kern="0" noProof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Danas nakon tri godine za hrvatske građane uključeno:</a:t>
            </a:r>
          </a:p>
          <a:p>
            <a:pPr marL="895350" lvl="1" indent="-266700" algn="just">
              <a:lnSpc>
                <a:spcPct val="114000"/>
              </a:lnSpc>
              <a:buFont typeface="Courier New" panose="02070309020205020404" pitchFamily="49" charset="0"/>
              <a:buChar char="o"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37 javnih e-usluga</a:t>
            </a:r>
          </a:p>
          <a:p>
            <a:pPr marL="895350" lvl="1" indent="-266700" algn="just">
              <a:lnSpc>
                <a:spcPct val="114000"/>
              </a:lnSpc>
              <a:buFont typeface="Courier New" panose="02070309020205020404" pitchFamily="49" charset="0"/>
              <a:buChar char="o"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64 vrste e-poruka za Osobni korisnički pretinac</a:t>
            </a:r>
            <a:endParaRPr lang="hr-HR" sz="1800" kern="0" dirty="0" smtClean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895350" lvl="1" indent="-266700" algn="just">
              <a:lnSpc>
                <a:spcPct val="114000"/>
              </a:lnSpc>
              <a:buFont typeface="Courier New" panose="02070309020205020404" pitchFamily="49" charset="0"/>
              <a:buChar char="o"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14 </a:t>
            </a:r>
            <a:r>
              <a:rPr lang="hr-HR" sz="1800" b="1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vjerodajnica </a:t>
            </a:r>
            <a:r>
              <a:rPr lang="hr-HR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za 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elektroničku identifikaciju za prijavu na e-usluge</a:t>
            </a:r>
            <a:endParaRPr lang="hr-HR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Evidentirano </a:t>
            </a: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417.300 </a:t>
            </a: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korisnika 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sustava</a:t>
            </a:r>
          </a:p>
          <a:p>
            <a:pPr marR="0" lvl="0" algn="just" defTabSz="914400" rtl="0" eaLnBrk="0" fontAlgn="base" latinLnBrk="0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Zabilježeno više od </a:t>
            </a: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10 milijuna prijava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građana na e-usluge</a:t>
            </a:r>
          </a:p>
          <a:p>
            <a:pPr lvl="0" algn="just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Tijela/institucije poslale preko </a:t>
            </a: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12 </a:t>
            </a: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milijuna e-poruka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u osobne korisničke pretince 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građana</a:t>
            </a:r>
          </a:p>
        </p:txBody>
      </p:sp>
    </p:spTree>
    <p:extLst>
      <p:ext uri="{BB962C8B-B14F-4D97-AF65-F5344CB8AC3E}">
        <p14:creationId xmlns:p14="http://schemas.microsoft.com/office/powerpoint/2010/main" val="9997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467544" y="980728"/>
            <a:ext cx="81534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PRIJAVA PROJEKTA CEF eID-HR</a:t>
            </a:r>
            <a:endParaRPr lang="hr-HR" sz="1800" b="1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Prijavom projekta </a:t>
            </a:r>
            <a:r>
              <a:rPr lang="hr-HR" sz="1800" b="1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CEF eID </a:t>
            </a: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2015 </a:t>
            </a:r>
            <a:r>
              <a:rPr lang="hr-HR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smo željeli proširiti nacionalnu platformu e-Građani te joj dodati </a:t>
            </a:r>
            <a:r>
              <a:rPr lang="hr-HR" sz="1800" kern="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pan</a:t>
            </a:r>
            <a:r>
              <a:rPr lang="hr-HR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-europsku dimenziju</a:t>
            </a:r>
            <a:r>
              <a:rPr lang="hr-H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odnosno o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</a:t>
            </a:r>
            <a:r>
              <a:rPr lang="hr-HR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pristup 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hrvatskim j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avnim e-uslugama 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građan</a:t>
            </a:r>
            <a:r>
              <a:rPr lang="hr-H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iz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EU/EEA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endParaRPr lang="hr-H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Prihvaćene prijave iz ukupno 6 DČ za sufinanciranje putem programa CEF:</a:t>
            </a:r>
          </a:p>
          <a:p>
            <a:pPr marL="400050" lvl="1" indent="0" algn="just">
              <a:lnSpc>
                <a:spcPct val="114000"/>
              </a:lnSpc>
              <a:buNone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 Estonija</a:t>
            </a:r>
          </a:p>
          <a:p>
            <a:pPr marL="400050" lvl="1" indent="0" algn="just">
              <a:lnSpc>
                <a:spcPct val="114000"/>
              </a:lnSpc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2. Hrvatska</a:t>
            </a:r>
          </a:p>
          <a:p>
            <a:pPr marL="400050" lvl="1" indent="0" algn="just">
              <a:lnSpc>
                <a:spcPct val="114000"/>
              </a:lnSpc>
              <a:buNone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3. Danska</a:t>
            </a:r>
          </a:p>
          <a:p>
            <a:pPr marL="400050" lvl="1" indent="0" algn="just">
              <a:lnSpc>
                <a:spcPct val="114000"/>
              </a:lnSpc>
              <a:buNone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4. Nizozemska</a:t>
            </a:r>
          </a:p>
          <a:p>
            <a:pPr marL="400050" lvl="1" indent="0" algn="just">
              <a:lnSpc>
                <a:spcPct val="114000"/>
              </a:lnSpc>
              <a:buNone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5. Grčka</a:t>
            </a:r>
          </a:p>
          <a:p>
            <a:pPr marL="400050" lvl="1" indent="0" algn="just">
              <a:lnSpc>
                <a:spcPct val="114000"/>
              </a:lnSpc>
              <a:buNone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6. Njemačka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endParaRPr lang="hr-HR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523056" y="980728"/>
            <a:ext cx="80813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lv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NAZIV I OZNAKA </a:t>
            </a:r>
            <a:r>
              <a:rPr lang="hr-HR" sz="1800" b="1" kern="0" dirty="0">
                <a:solidFill>
                  <a:schemeClr val="tx2"/>
                </a:solidFill>
                <a:latin typeface="Arial"/>
                <a:ea typeface="ＭＳ Ｐゴシック"/>
              </a:rPr>
              <a:t>PROJEKTA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Omogućavanje pristupa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hrvatskim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javnim e-uslugama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građan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iz EU/EEA</a:t>
            </a:r>
            <a:endParaRPr lang="hr-HR" sz="1800" kern="0" dirty="0" smtClean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Oznaka: </a:t>
            </a:r>
            <a:r>
              <a:rPr lang="hr-HR" sz="1800" kern="0" dirty="0" err="1" smtClean="0">
                <a:solidFill>
                  <a:schemeClr val="tx2"/>
                </a:solidFill>
                <a:latin typeface="Arial"/>
                <a:ea typeface="ＭＳ Ｐゴシック"/>
              </a:rPr>
              <a:t>Action</a:t>
            </a:r>
            <a:r>
              <a:rPr lang="hr-HR" sz="1800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</a:t>
            </a:r>
            <a:r>
              <a:rPr lang="hr-HR" sz="1800" kern="0" dirty="0">
                <a:solidFill>
                  <a:schemeClr val="tx2"/>
                </a:solidFill>
                <a:latin typeface="Arial"/>
                <a:ea typeface="ＭＳ Ｐゴシック"/>
              </a:rPr>
              <a:t>n</a:t>
            </a:r>
            <a:r>
              <a:rPr lang="hr-HR" sz="1800" kern="0" baseline="30000" dirty="0">
                <a:solidFill>
                  <a:schemeClr val="tx2"/>
                </a:solidFill>
                <a:latin typeface="Arial"/>
                <a:ea typeface="ＭＳ Ｐゴシック"/>
              </a:rPr>
              <a:t>o</a:t>
            </a:r>
            <a:r>
              <a:rPr lang="hr-HR" sz="1800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 CEF </a:t>
            </a:r>
            <a:r>
              <a:rPr lang="hr-HR" sz="1800" kern="0" dirty="0">
                <a:solidFill>
                  <a:schemeClr val="tx2"/>
                </a:solidFill>
                <a:latin typeface="Arial"/>
                <a:ea typeface="ＭＳ Ｐゴシック"/>
              </a:rPr>
              <a:t>eID 2015-HR-IA-0069</a:t>
            </a:r>
          </a:p>
          <a:p>
            <a:pPr marL="0" lvl="0" indent="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TRAJANJE PROJEKTA – 1 GODINA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15.06.2016. - 14.06.2017. godine</a:t>
            </a:r>
          </a:p>
          <a:p>
            <a:pPr marL="0" indent="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PRORAČUN PROJEKTA</a:t>
            </a:r>
            <a:endParaRPr lang="hr-HR" sz="1800" b="1" kern="0" dirty="0">
              <a:solidFill>
                <a:schemeClr val="tx2"/>
              </a:solidFill>
              <a:latin typeface="Arial"/>
              <a:ea typeface="ＭＳ Ｐゴシック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hr-HR" altLang="sr-Latn-R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Ukupno: 614.979 EUR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hr-HR" altLang="sr-Latn-R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Europska komisija sufinancira do 75%, odnosno 461.234 EUR</a:t>
            </a:r>
            <a:endParaRPr kumimoji="0" lang="hr-HR" sz="1800" b="0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lvl="0" indent="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hr-HR" sz="18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UGOVOR O DODJELI BESPOVRATNIH SREDSTAVA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GA n</a:t>
            </a:r>
            <a:r>
              <a:rPr lang="hr-HR" sz="1800" kern="0" baseline="30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lang="hr-HR" sz="1800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INEA/CEF/ICT/A2015/1148027</a:t>
            </a:r>
            <a:endParaRPr lang="hr-HR" sz="1800" kern="0" dirty="0" smtClean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hr-HR" sz="1800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Potpisan: 13.12.2016. godine</a:t>
            </a:r>
          </a:p>
        </p:txBody>
      </p:sp>
    </p:spTree>
    <p:extLst>
      <p:ext uri="{BB962C8B-B14F-4D97-AF65-F5344CB8AC3E}">
        <p14:creationId xmlns:p14="http://schemas.microsoft.com/office/powerpoint/2010/main" val="34401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3"/>
          <p:cNvSpPr txBox="1">
            <a:spLocks noChangeArrowheads="1"/>
          </p:cNvSpPr>
          <p:nvPr/>
        </p:nvSpPr>
        <p:spPr bwMode="auto">
          <a:xfrm>
            <a:off x="539552" y="908720"/>
            <a:ext cx="81369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2A5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2A5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2A58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  <a:t>CILJ PROJEKTA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r-HR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P</a:t>
            </a:r>
            <a:r>
              <a:rPr lang="vi-VN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romocija </a:t>
            </a:r>
            <a:r>
              <a:rPr lang="vi-VN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širenja i ubrzanje korištenja </a:t>
            </a:r>
            <a:r>
              <a:rPr lang="vi-VN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eIdentifikacije </a:t>
            </a:r>
            <a:r>
              <a:rPr lang="vi-VN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između javnih i </a:t>
            </a:r>
            <a:r>
              <a:rPr lang="vi-VN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prihvatnih tijela</a:t>
            </a:r>
            <a:r>
              <a:rPr lang="vi-VN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podupiranjem zemalja članica u ispunjenju uvjeta eIDAS </a:t>
            </a:r>
            <a:r>
              <a:rPr lang="hr-HR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Uredbe*</a:t>
            </a:r>
            <a:r>
              <a:rPr lang="vi-VN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s </a:t>
            </a:r>
            <a:r>
              <a:rPr lang="vi-VN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ciljem integracije </a:t>
            </a:r>
            <a:r>
              <a:rPr lang="vi-VN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eIdentifikacije </a:t>
            </a:r>
            <a:r>
              <a:rPr lang="vi-VN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u postojeće e-usluge/sustave/online platforme </a:t>
            </a:r>
            <a:r>
              <a:rPr lang="hr-HR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i</a:t>
            </a:r>
            <a:r>
              <a:rPr lang="vi-VN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vi-VN" b="1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uspostav</a:t>
            </a:r>
            <a:r>
              <a:rPr lang="hr-HR" b="1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a</a:t>
            </a:r>
            <a:r>
              <a:rPr lang="vi-VN" b="1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vi-VN" b="1" kern="0" dirty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prekogranične razmjene elektroničkih identiteta za pristup elektroničkim </a:t>
            </a:r>
            <a:r>
              <a:rPr lang="vi-VN" b="1" kern="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Arial" pitchFamily="34" charset="0"/>
              </a:rPr>
              <a:t>uslugama</a:t>
            </a:r>
            <a:endParaRPr lang="hr-HR" b="1" kern="0" baseline="0" noProof="0" dirty="0" smtClean="0">
              <a:solidFill>
                <a:schemeClr val="tx2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b="1" kern="0" dirty="0">
                <a:solidFill>
                  <a:schemeClr val="tx2"/>
                </a:solidFill>
                <a:latin typeface="Arial"/>
                <a:ea typeface="ＭＳ Ｐゴシック"/>
              </a:rPr>
              <a:t>SVRHA PROJEKTA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r-HR" altLang="sr-Latn-RS" b="1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Integracija eID DSI </a:t>
            </a:r>
            <a:r>
              <a:rPr lang="hr-HR" altLang="sr-Latn-RS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 </a:t>
            </a:r>
            <a:r>
              <a:rPr lang="hr-HR" altLang="sr-Latn-RS" kern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postojećim sustavom </a:t>
            </a:r>
            <a:r>
              <a:rPr lang="hr-HR" altLang="sr-Latn-RS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NIAS za pristup javnim e-uslugama platforme e-Građani, putem tehničke i organizacijske infrastrukture (</a:t>
            </a:r>
            <a:r>
              <a:rPr lang="hr-HR" altLang="sr-Latn-RS" b="1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eIDAS čvor</a:t>
            </a:r>
            <a:r>
              <a:rPr lang="hr-HR" altLang="sr-Latn-RS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 koja će omogućiti prekograničnu el. autentikaciju građana iz EU/EEA na javne e-usluge RH</a:t>
            </a:r>
            <a:endParaRPr lang="hr-HR" kern="0" dirty="0">
              <a:solidFill>
                <a:schemeClr val="tx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85725" lvl="0" indent="-85725" algn="just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hr-HR" sz="10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*	Uredba (EU</a:t>
            </a:r>
            <a:r>
              <a:rPr lang="hr-HR" sz="10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 </a:t>
            </a:r>
            <a:r>
              <a:rPr lang="hr-HR" sz="10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br. 910/2014 </a:t>
            </a:r>
            <a:r>
              <a:rPr lang="hr-HR" sz="10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Europskog parlamenta i Vijeća od 23. srpnja </a:t>
            </a:r>
            <a:r>
              <a:rPr lang="hr-HR" sz="1000" kern="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2014</a:t>
            </a:r>
            <a:r>
              <a:rPr lang="hr-HR" sz="10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 o elektroničkoj identifikaciji i uslugama povjerenja za elektroničke transakcije na unutarnjem tržištu i stavljanju izvan snage Direktive </a:t>
            </a:r>
            <a:r>
              <a:rPr lang="hr-HR" sz="10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1999/93/EZ</a:t>
            </a:r>
          </a:p>
          <a:p>
            <a:pPr marL="85725" lvl="0" indent="-85725" algn="just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hr-HR" sz="10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(</a:t>
            </a:r>
            <a:r>
              <a:rPr lang="hr-HR" sz="10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3"/>
              </a:rPr>
              <a:t>http://eur-lex.europa.eu/legal-content/HR/TXT/?</a:t>
            </a:r>
            <a:r>
              <a:rPr lang="hr-HR" sz="10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3"/>
              </a:rPr>
              <a:t>uri=CELEX:32014R0910</a:t>
            </a:r>
            <a:r>
              <a:rPr lang="hr-HR" sz="10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  <a:endParaRPr kumimoji="0" lang="hr-HR" sz="1000" b="0" i="0" u="none" strike="noStrike" kern="0" cap="none" spc="0" normalizeH="0" baseline="0" noProof="0" dirty="0" smtClean="0">
              <a:ln>
                <a:noFill/>
              </a:ln>
              <a:solidFill>
                <a:srgbClr val="012A58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54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E60A49F2D4B4BAA1797793246D0D1" ma:contentTypeVersion="0" ma:contentTypeDescription="Create a new document." ma:contentTypeScope="" ma:versionID="1189cd7bc95898c76ac221b1df989f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19596D-77C2-4973-8B38-8C93AB6C2769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F095C0-0CC1-4A73-969B-2885738A5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C52F52-F937-437A-BF8D-A31EC6B61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1690</Words>
  <Application>Microsoft Office PowerPoint</Application>
  <PresentationFormat>Prikaz na zaslonu (4:3)</PresentationFormat>
  <Paragraphs>316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48" baseType="lpstr">
      <vt:lpstr>Office Theme</vt:lpstr>
      <vt:lpstr>CEF eID projekt Omogućavanje pristupa hrvatskim javnim e-uslugama za građane iz EU/EEA a (engl. Ensuring Access to Croatian Public e-services within e-Citizens Platform for EU/EEA Citizens)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 Benzon;Miroslav Loborec;Zeljka.VrankoveckiCelegin@uprava.hr</dc:creator>
  <cp:lastModifiedBy>Dražen Božić-MURH</cp:lastModifiedBy>
  <cp:revision>202</cp:revision>
  <cp:lastPrinted>2017-06-09T07:26:03Z</cp:lastPrinted>
  <dcterms:created xsi:type="dcterms:W3CDTF">2016-06-06T07:48:32Z</dcterms:created>
  <dcterms:modified xsi:type="dcterms:W3CDTF">2017-06-09T07:27:24Z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0x010100D66E60A49F2D4B4BAA1797793246D0D1</vt:lpwstr>
  </property>
</Properties>
</file>